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9" r:id="rId4"/>
    <p:sldId id="265"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4" d="100"/>
          <a:sy n="114" d="100"/>
        </p:scale>
        <p:origin x="-918" y="-2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9D4E8379-5FBA-4B30-8216-E41FAC004CC7}" type="datetimeFigureOut">
              <a:rPr lang="en-US" smtClean="0"/>
              <a:t>6/14/2017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00B14809-9FEC-4C7D-8E4B-964A7DB70523}"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4E8379-5FBA-4B30-8216-E41FAC004CC7}"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B14809-9FEC-4C7D-8E4B-964A7DB7052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4E8379-5FBA-4B30-8216-E41FAC004CC7}"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B14809-9FEC-4C7D-8E4B-964A7DB7052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D4E8379-5FBA-4B30-8216-E41FAC004CC7}"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B14809-9FEC-4C7D-8E4B-964A7DB70523}"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D4E8379-5FBA-4B30-8216-E41FAC004CC7}" type="datetimeFigureOut">
              <a:rPr lang="en-US" smtClean="0"/>
              <a:t>6/14/2017</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00B14809-9FEC-4C7D-8E4B-964A7DB7052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D4E8379-5FBA-4B30-8216-E41FAC004CC7}" type="datetimeFigureOut">
              <a:rPr lang="en-US" smtClean="0"/>
              <a:t>6/14/2017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B14809-9FEC-4C7D-8E4B-964A7DB70523}"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D4E8379-5FBA-4B30-8216-E41FAC004CC7}" type="datetimeFigureOut">
              <a:rPr lang="en-US" smtClean="0"/>
              <a:t>6/14/2017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B14809-9FEC-4C7D-8E4B-964A7DB70523}"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D4E8379-5FBA-4B30-8216-E41FAC004CC7}" type="datetimeFigureOut">
              <a:rPr lang="en-US" smtClean="0"/>
              <a:t>6/14/2017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B14809-9FEC-4C7D-8E4B-964A7DB7052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4E8379-5FBA-4B30-8216-E41FAC004CC7}" type="datetimeFigureOut">
              <a:rPr lang="en-US" smtClean="0"/>
              <a:t>6/14/2017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B14809-9FEC-4C7D-8E4B-964A7DB7052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D4E8379-5FBA-4B30-8216-E41FAC004CC7}" type="datetimeFigureOut">
              <a:rPr lang="en-US" smtClean="0"/>
              <a:t>6/14/2017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B14809-9FEC-4C7D-8E4B-964A7DB70523}"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D4E8379-5FBA-4B30-8216-E41FAC004CC7}" type="datetimeFigureOut">
              <a:rPr lang="en-US" smtClean="0"/>
              <a:t>6/14/2017</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00B14809-9FEC-4C7D-8E4B-964A7DB70523}"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D4E8379-5FBA-4B30-8216-E41FAC004CC7}" type="datetimeFigureOut">
              <a:rPr lang="en-US" smtClean="0"/>
              <a:t>6/14/2017</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0B14809-9FEC-4C7D-8E4B-964A7DB7052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b="1" dirty="0" smtClean="0"/>
              <a:t>Barbara </a:t>
            </a:r>
            <a:r>
              <a:rPr lang="en-US" b="1" dirty="0" err="1" smtClean="0"/>
              <a:t>Kaban</a:t>
            </a:r>
            <a:endParaRPr lang="en-US" b="1" dirty="0" smtClean="0"/>
          </a:p>
          <a:p>
            <a:r>
              <a:rPr lang="en-US" b="1" dirty="0" smtClean="0"/>
              <a:t>June 2017</a:t>
            </a:r>
            <a:endParaRPr lang="en-US" b="1" dirty="0"/>
          </a:p>
        </p:txBody>
      </p:sp>
      <p:sp>
        <p:nvSpPr>
          <p:cNvPr id="2" name="Title 1"/>
          <p:cNvSpPr>
            <a:spLocks noGrp="1"/>
          </p:cNvSpPr>
          <p:nvPr>
            <p:ph type="ctrTitle"/>
          </p:nvPr>
        </p:nvSpPr>
        <p:spPr/>
        <p:txBody>
          <a:bodyPr/>
          <a:lstStyle/>
          <a:p>
            <a:r>
              <a:rPr lang="en-US" b="1" dirty="0" smtClean="0"/>
              <a:t>PRISON CLASSIFICATION</a:t>
            </a:r>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t>
            </a:r>
            <a:r>
              <a:rPr lang="en-US" b="1" dirty="0" smtClean="0">
                <a:solidFill>
                  <a:schemeClr val="tx1"/>
                </a:solidFill>
                <a:effectLst>
                  <a:outerShdw blurRad="38100" dist="38100" dir="2700000" algn="tl">
                    <a:srgbClr val="000000">
                      <a:alpha val="43137"/>
                    </a:srgbClr>
                  </a:outerShdw>
                </a:effectLst>
              </a:rPr>
              <a:t>CLASSIFICATION IS </a:t>
            </a:r>
            <a:r>
              <a:rPr lang="en-US" b="1" dirty="0" smtClean="0">
                <a:solidFill>
                  <a:schemeClr val="tx1"/>
                </a:solidFill>
              </a:rPr>
              <a:t>…</a:t>
            </a:r>
            <a:endParaRPr lang="en-US" b="1" dirty="0">
              <a:solidFill>
                <a:schemeClr val="tx1"/>
              </a:solidFill>
            </a:endParaRPr>
          </a:p>
        </p:txBody>
      </p:sp>
      <p:sp>
        <p:nvSpPr>
          <p:cNvPr id="3" name="Content Placeholder 2"/>
          <p:cNvSpPr>
            <a:spLocks noGrp="1"/>
          </p:cNvSpPr>
          <p:nvPr>
            <p:ph sz="quarter" idx="1"/>
          </p:nvPr>
        </p:nvSpPr>
        <p:spPr/>
        <p:txBody>
          <a:bodyPr>
            <a:normAutofit fontScale="92500" lnSpcReduction="10000"/>
          </a:bodyPr>
          <a:lstStyle/>
          <a:p>
            <a:r>
              <a:rPr lang="en-US" b="1" dirty="0" smtClean="0">
                <a:latin typeface="+mj-lt"/>
              </a:rPr>
              <a:t>Multi-step process that determines prisoner security placement </a:t>
            </a:r>
            <a:r>
              <a:rPr lang="en-US" b="1" dirty="0">
                <a:latin typeface="+mj-lt"/>
              </a:rPr>
              <a:t>(</a:t>
            </a:r>
            <a:r>
              <a:rPr lang="en-US" b="1" dirty="0" smtClean="0">
                <a:latin typeface="+mj-lt"/>
              </a:rPr>
              <a:t>maximum, medium or minimum) </a:t>
            </a:r>
            <a:r>
              <a:rPr lang="en-US" b="1" dirty="0"/>
              <a:t>103 Code Mass. </a:t>
            </a:r>
            <a:r>
              <a:rPr lang="en-US" b="1" dirty="0" err="1"/>
              <a:t>Regs</a:t>
            </a:r>
            <a:r>
              <a:rPr lang="en-US" b="1" dirty="0"/>
              <a:t>. 420.01- 420.18</a:t>
            </a:r>
            <a:endParaRPr lang="en-US" b="1" dirty="0" smtClean="0">
              <a:latin typeface="+mj-lt"/>
            </a:endParaRPr>
          </a:p>
          <a:p>
            <a:r>
              <a:rPr lang="en-US" b="1" dirty="0" smtClean="0">
                <a:latin typeface="+mj-lt"/>
              </a:rPr>
              <a:t>2002- Objective Point Base Classification System to  improve the consistency and objectivity of the assessment process</a:t>
            </a:r>
          </a:p>
          <a:p>
            <a:r>
              <a:rPr lang="en-US" b="1" dirty="0" smtClean="0">
                <a:latin typeface="+mj-lt"/>
              </a:rPr>
              <a:t>Based on objectively defined criteria which are weighed, scored and organized into a valid and reliable instrument</a:t>
            </a:r>
          </a:p>
          <a:p>
            <a:r>
              <a:rPr lang="en-US" b="1" dirty="0" smtClean="0">
                <a:latin typeface="+mj-lt"/>
              </a:rPr>
              <a:t>6 or fewer point qualifies a person for minimum; 12 or more qualifies a prisoner for maximum</a:t>
            </a:r>
          </a:p>
          <a:p>
            <a:r>
              <a:rPr lang="en-US" b="1" dirty="0" smtClean="0">
                <a:latin typeface="+mj-lt"/>
              </a:rPr>
              <a:t>www.mass.gov/eopss/docs/doc/malemanual.pdf</a:t>
            </a:r>
          </a:p>
          <a:p>
            <a:endParaRPr lang="en-US" b="1" dirty="0" smtClean="0">
              <a:latin typeface="+mj-lt"/>
            </a:endParaRPr>
          </a:p>
          <a:p>
            <a:endParaRPr lang="en-US" b="1" dirty="0">
              <a:latin typeface="+mj-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b="1" dirty="0" smtClean="0">
                <a:solidFill>
                  <a:schemeClr val="tx1"/>
                </a:solidFill>
                <a:effectLst>
                  <a:outerShdw blurRad="38100" dist="38100" dir="2700000" algn="tl">
                    <a:srgbClr val="000000">
                      <a:alpha val="43137"/>
                    </a:srgbClr>
                  </a:outerShdw>
                </a:effectLst>
              </a:rPr>
              <a:t>	NON-DISCRETIONARY</a:t>
            </a:r>
            <a:r>
              <a:rPr lang="en-US" sz="3000" b="1" dirty="0" smtClean="0">
                <a:solidFill>
                  <a:schemeClr val="tx1"/>
                </a:solidFill>
              </a:rPr>
              <a:t> </a:t>
            </a:r>
            <a:r>
              <a:rPr lang="en-US" sz="3000" b="1" dirty="0" smtClean="0">
                <a:solidFill>
                  <a:schemeClr val="tx1"/>
                </a:solidFill>
                <a:effectLst>
                  <a:outerShdw blurRad="38100" dist="38100" dir="2700000" algn="tl">
                    <a:srgbClr val="000000">
                      <a:alpha val="43137"/>
                    </a:srgbClr>
                  </a:outerShdw>
                </a:effectLst>
              </a:rPr>
              <a:t>RESTRICTIONS 	AND 	DISCRETIONARY OVERRIDES </a:t>
            </a:r>
            <a:endParaRPr lang="en-US" sz="3000" b="1" dirty="0">
              <a:solidFill>
                <a:schemeClr val="tx1"/>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normAutofit lnSpcReduction="10000"/>
          </a:bodyPr>
          <a:lstStyle/>
          <a:p>
            <a:r>
              <a:rPr lang="en-US" b="1" dirty="0" smtClean="0">
                <a:latin typeface="+mj-lt"/>
              </a:rPr>
              <a:t>Allow DOC to depart from the scored custody level </a:t>
            </a:r>
          </a:p>
          <a:p>
            <a:r>
              <a:rPr lang="en-US" b="1" dirty="0" smtClean="0">
                <a:latin typeface="+mj-lt"/>
              </a:rPr>
              <a:t>Non-discretionary restrictions- when DOC policy prevents a prisoner from placement in lower security regardless of their objective score</a:t>
            </a:r>
          </a:p>
          <a:p>
            <a:r>
              <a:rPr lang="en-US" b="1" dirty="0" smtClean="0">
                <a:latin typeface="+mj-lt"/>
              </a:rPr>
              <a:t>Discretionary Overrides – when a scored custody level is changed based on the judgment of DOC staff</a:t>
            </a:r>
          </a:p>
          <a:p>
            <a:r>
              <a:rPr lang="en-US" b="1" dirty="0" smtClean="0">
                <a:latin typeface="+mj-lt"/>
              </a:rPr>
              <a:t>The use of discretionary overrides should not exceed 15% 103 CMR 420.06</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effectLst>
                  <a:outerShdw blurRad="38100" dist="38100" dir="2700000" algn="tl">
                    <a:srgbClr val="000000">
                      <a:alpha val="43137"/>
                    </a:srgbClr>
                  </a:outerShdw>
                </a:effectLst>
              </a:rPr>
              <a:t>CLASSIFICATION – NEXT STEPS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normAutofit lnSpcReduction="10000"/>
          </a:bodyPr>
          <a:lstStyle/>
          <a:p>
            <a:r>
              <a:rPr lang="en-US" b="1" dirty="0" smtClean="0"/>
              <a:t>If a review of the objective classification score, restrictions and overrides indicate a need for a change in placement to a higher or lower security level, a hearing is conducted by a three person classification board consisting of institutional employees deemed qualified to make custody level decisions  103 CMR 420.08(3)(a)</a:t>
            </a:r>
          </a:p>
          <a:p>
            <a:r>
              <a:rPr lang="en-US" b="1" dirty="0" smtClean="0"/>
              <a:t>The board decision is a “recommendation” to the commissioner’s designee whose decision is “final” and “cannot be appealed”  103 CMR 420.08(3)(</a:t>
            </a:r>
            <a:r>
              <a:rPr lang="en-US" b="1" dirty="0" err="1" smtClean="0"/>
              <a:t>i</a:t>
            </a:r>
            <a:r>
              <a:rPr lang="en-US" b="1" dirty="0" smtClean="0"/>
              <a:t>)</a:t>
            </a:r>
            <a:endParaRPr lang="en-US" b="1" dirty="0"/>
          </a:p>
        </p:txBody>
      </p:sp>
    </p:spTree>
    <p:extLst>
      <p:ext uri="{BB962C8B-B14F-4D97-AF65-F5344CB8AC3E}">
        <p14:creationId xmlns:p14="http://schemas.microsoft.com/office/powerpoint/2010/main" val="2451838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solidFill>
                  <a:schemeClr val="tx1"/>
                </a:solidFill>
              </a:rPr>
              <a:t>2014 AMENDMENT G. L. C. 119, 72B</a:t>
            </a:r>
            <a:endParaRPr lang="en-US" b="1" u="sng" dirty="0">
              <a:solidFill>
                <a:schemeClr val="tx1"/>
              </a:solidFill>
            </a:endParaRPr>
          </a:p>
        </p:txBody>
      </p:sp>
      <p:sp>
        <p:nvSpPr>
          <p:cNvPr id="3" name="Content Placeholder 2"/>
          <p:cNvSpPr>
            <a:spLocks noGrp="1"/>
          </p:cNvSpPr>
          <p:nvPr>
            <p:ph sz="quarter" idx="1"/>
          </p:nvPr>
        </p:nvSpPr>
        <p:spPr/>
        <p:txBody>
          <a:bodyPr>
            <a:normAutofit/>
          </a:bodyPr>
          <a:lstStyle/>
          <a:p>
            <a:r>
              <a:rPr lang="en-US" b="1" dirty="0" smtClean="0">
                <a:latin typeface="+mj-lt"/>
              </a:rPr>
              <a:t>The department of correction shall not limit access to programming and treatment … </a:t>
            </a:r>
            <a:r>
              <a:rPr lang="en-US" b="1" u="sng" dirty="0" smtClean="0">
                <a:latin typeface="+mj-lt"/>
              </a:rPr>
              <a:t>If the youthful offender qualifies for placement in a minimum security correctional facility based on objective measures determined by [DOC], the placement shall not be categorically barred based on a life sentence</a:t>
            </a:r>
            <a:r>
              <a:rPr lang="en-US" u="sng" dirty="0" smtClean="0">
                <a:latin typeface="+mj-lt"/>
              </a:rPr>
              <a:t>.</a:t>
            </a:r>
          </a:p>
          <a:p>
            <a:r>
              <a:rPr lang="en-US" b="1" dirty="0" smtClean="0">
                <a:latin typeface="+mj-lt"/>
              </a:rPr>
              <a:t>Non-discretionary restrictions Code E and F no longer apply to juvenile homicide offenders</a:t>
            </a:r>
          </a:p>
          <a:p>
            <a:endParaRPr lang="en-US" u="sng" dirty="0">
              <a:latin typeface="+mj-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solidFill>
                  <a:schemeClr val="tx1"/>
                </a:solidFill>
                <a:effectLst>
                  <a:outerShdw blurRad="38100" dist="38100" dir="2700000" algn="tl">
                    <a:srgbClr val="000000">
                      <a:alpha val="43137"/>
                    </a:srgbClr>
                  </a:outerShdw>
                </a:effectLst>
              </a:rPr>
              <a:t>DEAL 1 </a:t>
            </a:r>
            <a:r>
              <a:rPr lang="en-US" b="1" dirty="0" smtClean="0">
                <a:solidFill>
                  <a:schemeClr val="tx1"/>
                </a:solidFill>
                <a:effectLst>
                  <a:outerShdw blurRad="38100" dist="38100" dir="2700000" algn="tl">
                    <a:srgbClr val="000000">
                      <a:alpha val="43137"/>
                    </a:srgbClr>
                  </a:outerShdw>
                </a:effectLst>
              </a:rPr>
              <a:t>– 475 MASS. 307 (AUG. 2016)</a:t>
            </a:r>
            <a:endParaRPr lang="en-US" b="1" dirty="0">
              <a:solidFill>
                <a:schemeClr val="tx1"/>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normAutofit fontScale="85000" lnSpcReduction="20000"/>
          </a:bodyPr>
          <a:lstStyle/>
          <a:p>
            <a:r>
              <a:rPr lang="en-US" b="1" dirty="0" smtClean="0">
                <a:latin typeface="+mj-lt"/>
              </a:rPr>
              <a:t>Notwithstanding the new statutory landscape, it remained DOC practice to exclude all juvenile homicide offenders from minimum security placements unless and until s/he received a positive parole vote</a:t>
            </a:r>
          </a:p>
          <a:p>
            <a:pPr>
              <a:buNone/>
            </a:pPr>
            <a:endParaRPr lang="en-US" b="1" dirty="0" smtClean="0">
              <a:latin typeface="+mj-lt"/>
            </a:endParaRPr>
          </a:p>
          <a:p>
            <a:r>
              <a:rPr lang="en-US" b="1" dirty="0" smtClean="0">
                <a:latin typeface="+mj-lt"/>
              </a:rPr>
              <a:t>Court held that DOC’s “current practice of using discretionary override codes to block objectively qualifying  juvenile homicide offenders from placement in minimum security… contravened the language and purpose of 72B because it forecloses the individualized consideration of an inmate’s suitability for classification in minimum security” </a:t>
            </a:r>
            <a:r>
              <a:rPr lang="en-US" b="1" i="1" dirty="0" smtClean="0">
                <a:latin typeface="+mj-lt"/>
              </a:rPr>
              <a:t>Deal</a:t>
            </a:r>
            <a:r>
              <a:rPr lang="en-US" b="1" dirty="0" smtClean="0">
                <a:latin typeface="+mj-lt"/>
              </a:rPr>
              <a:t> </a:t>
            </a:r>
            <a:r>
              <a:rPr lang="en-US" b="1" i="1" dirty="0" smtClean="0">
                <a:latin typeface="+mj-lt"/>
              </a:rPr>
              <a:t>1 </a:t>
            </a:r>
            <a:r>
              <a:rPr lang="en-US" b="1" dirty="0" smtClean="0">
                <a:latin typeface="+mj-lt"/>
              </a:rPr>
              <a:t>at 323.</a:t>
            </a:r>
          </a:p>
          <a:p>
            <a:r>
              <a:rPr lang="en-US" b="1" dirty="0" smtClean="0">
                <a:latin typeface="+mj-lt"/>
              </a:rPr>
              <a:t>Discretionary codes R and 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effectLst>
                  <a:outerShdw blurRad="38100" dist="38100" dir="2700000" algn="tl">
                    <a:srgbClr val="000000">
                      <a:alpha val="43137"/>
                    </a:srgbClr>
                  </a:outerShdw>
                </a:effectLst>
              </a:rPr>
              <a:t>	</a:t>
            </a:r>
            <a:r>
              <a:rPr lang="en-US" b="1" i="1" dirty="0" smtClean="0">
                <a:solidFill>
                  <a:schemeClr val="tx1"/>
                </a:solidFill>
                <a:effectLst>
                  <a:outerShdw blurRad="38100" dist="38100" dir="2700000" algn="tl">
                    <a:srgbClr val="000000">
                      <a:alpha val="43137"/>
                    </a:srgbClr>
                  </a:outerShdw>
                </a:effectLst>
              </a:rPr>
              <a:t>DEAL 2 </a:t>
            </a:r>
            <a:r>
              <a:rPr lang="en-US" b="1" dirty="0" smtClean="0">
                <a:solidFill>
                  <a:schemeClr val="tx1"/>
                </a:solidFill>
                <a:effectLst>
                  <a:outerShdw blurRad="38100" dist="38100" dir="2700000" algn="tl">
                    <a:srgbClr val="000000">
                      <a:alpha val="43137"/>
                    </a:srgbClr>
                  </a:outerShdw>
                </a:effectLst>
              </a:rPr>
              <a:t>– SJC 12246</a:t>
            </a:r>
            <a:br>
              <a:rPr lang="en-US" b="1" dirty="0" smtClean="0">
                <a:solidFill>
                  <a:schemeClr val="tx1"/>
                </a:solidFill>
                <a:effectLst>
                  <a:outerShdw blurRad="38100" dist="38100" dir="2700000" algn="tl">
                    <a:srgbClr val="000000">
                      <a:alpha val="43137"/>
                    </a:srgbClr>
                  </a:outerShdw>
                </a:effectLst>
              </a:rPr>
            </a:br>
            <a:r>
              <a:rPr lang="en-US" b="1" dirty="0" smtClean="0">
                <a:solidFill>
                  <a:schemeClr val="tx1"/>
                </a:solidFill>
                <a:effectLst>
                  <a:outerShdw blurRad="38100" dist="38100" dir="2700000" algn="tl">
                    <a:srgbClr val="000000">
                      <a:alpha val="43137"/>
                    </a:srgbClr>
                  </a:outerShdw>
                </a:effectLst>
              </a:rPr>
              <a:t>       ARGUED APRIL 4, 2017</a:t>
            </a:r>
            <a:endParaRPr lang="en-US" b="1" dirty="0">
              <a:solidFill>
                <a:schemeClr val="tx1"/>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normAutofit lnSpcReduction="10000"/>
          </a:bodyPr>
          <a:lstStyle/>
          <a:p>
            <a:r>
              <a:rPr lang="en-US" b="1" dirty="0" smtClean="0">
                <a:latin typeface="+mj-lt"/>
              </a:rPr>
              <a:t>Due to the unlawful manner in which qualifying juvenile homicide offenders continue to be classified and denied placement in minimum security facilities – Codes R, T and U</a:t>
            </a:r>
          </a:p>
          <a:p>
            <a:r>
              <a:rPr lang="en-US" b="1" dirty="0" smtClean="0">
                <a:latin typeface="+mj-lt"/>
              </a:rPr>
              <a:t>Rationales included “damaging misstatements, half-truths, material omissions, and unwarranted subjective characterizations”</a:t>
            </a:r>
          </a:p>
          <a:p>
            <a:r>
              <a:rPr lang="en-US" b="1" dirty="0" smtClean="0">
                <a:latin typeface="+mj-lt"/>
              </a:rPr>
              <a:t>Could not be challenged because there was no tape record of the proceeding, counsel was not allowed to attend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i="1" dirty="0" smtClean="0">
                <a:solidFill>
                  <a:schemeClr val="tx1"/>
                </a:solidFill>
                <a:effectLst>
                  <a:outerShdw blurRad="38100" dist="38100" dir="2700000" algn="tl">
                    <a:srgbClr val="000000">
                      <a:alpha val="43137"/>
                    </a:srgbClr>
                  </a:outerShdw>
                </a:effectLst>
              </a:rPr>
              <a:t>DEAL 3</a:t>
            </a:r>
            <a:r>
              <a:rPr lang="en-US" b="1" dirty="0" smtClean="0">
                <a:solidFill>
                  <a:schemeClr val="tx1"/>
                </a:solidFill>
                <a:effectLst>
                  <a:outerShdw blurRad="38100" dist="38100" dir="2700000" algn="tl">
                    <a:srgbClr val="000000">
                      <a:alpha val="43137"/>
                    </a:srgbClr>
                  </a:outerShdw>
                </a:effectLst>
              </a:rPr>
              <a:t> - SJ 2017-0212</a:t>
            </a:r>
            <a:endParaRPr lang="en-US" b="1" dirty="0">
              <a:solidFill>
                <a:schemeClr val="tx1"/>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noAutofit/>
          </a:bodyPr>
          <a:lstStyle/>
          <a:p>
            <a:r>
              <a:rPr lang="en-US" sz="2800" b="1" dirty="0" smtClean="0">
                <a:latin typeface="+mj-lt"/>
              </a:rPr>
              <a:t>On May 17, 2017, the Commissioner’s designee  rejected the unanimous classification board recommendation that Deal be sent to a minimum security facility</a:t>
            </a:r>
          </a:p>
          <a:p>
            <a:r>
              <a:rPr lang="en-US" sz="2800" b="1" dirty="0" smtClean="0">
                <a:latin typeface="+mj-lt"/>
              </a:rPr>
              <a:t>Ignored the plain language of the duly promulgated DOC regulation  103 CMR 420.08 (3) (</a:t>
            </a:r>
            <a:r>
              <a:rPr lang="en-US" sz="2800" b="1" dirty="0" err="1" smtClean="0">
                <a:latin typeface="+mj-lt"/>
              </a:rPr>
              <a:t>i</a:t>
            </a:r>
            <a:r>
              <a:rPr lang="en-US" sz="2800" b="1" dirty="0" smtClean="0">
                <a:latin typeface="+mj-lt"/>
              </a:rPr>
              <a:t>) which mandates that </a:t>
            </a:r>
            <a:r>
              <a:rPr lang="en-US" sz="2800" b="1" smtClean="0">
                <a:latin typeface="+mj-lt"/>
              </a:rPr>
              <a:t>“[t]he </a:t>
            </a:r>
            <a:r>
              <a:rPr lang="en-US" sz="2800" b="1" dirty="0" smtClean="0">
                <a:latin typeface="+mj-lt"/>
              </a:rPr>
              <a:t>Commissioner or designee shall utilize the scored custody level and any applicable restrictions or overrides to render a final placement decision.”</a:t>
            </a:r>
            <a:endParaRPr lang="en-US" sz="2800" b="1" dirty="0">
              <a:latin typeface="+mj-l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184</TotalTime>
  <Words>533</Words>
  <Application>Microsoft Office PowerPoint</Application>
  <PresentationFormat>On-screen Show (4:3)</PresentationFormat>
  <Paragraphs>32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Equity</vt:lpstr>
      <vt:lpstr>PRISON CLASSIFICATION</vt:lpstr>
      <vt:lpstr> CLASSIFICATION IS …</vt:lpstr>
      <vt:lpstr> NON-DISCRETIONARY RESTRICTIONS  AND  DISCRETIONARY OVERRIDES </vt:lpstr>
      <vt:lpstr>CLASSIFICATION – NEXT STEPS</vt:lpstr>
      <vt:lpstr>2014 AMENDMENT G. L. C. 119, 72B</vt:lpstr>
      <vt:lpstr>DEAL 1 – 475 MASS. 307 (AUG. 2016)</vt:lpstr>
      <vt:lpstr> DEAL 2 – SJC 12246        ARGUED APRIL 4, 2017</vt:lpstr>
      <vt:lpstr> DEAL 3 - SJ 2017-0212</vt:lpstr>
    </vt:vector>
  </TitlesOfParts>
  <Company>Partners HealthCare System,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PRISON CLASSIFICATION</dc:title>
  <dc:creator>Partners Information Systems</dc:creator>
  <cp:lastModifiedBy>Stephanie Bahl</cp:lastModifiedBy>
  <cp:revision>45</cp:revision>
  <dcterms:created xsi:type="dcterms:W3CDTF">2017-06-05T13:36:57Z</dcterms:created>
  <dcterms:modified xsi:type="dcterms:W3CDTF">2017-06-14T15:47:55Z</dcterms:modified>
</cp:coreProperties>
</file>